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1" r:id="rId17"/>
    <p:sldId id="272" r:id="rId18"/>
    <p:sldId id="273" r:id="rId19"/>
    <p:sldId id="274" r:id="rId20"/>
    <p:sldId id="270" r:id="rId21"/>
    <p:sldId id="276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79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solidFill>
            <a:srgbClr val="000000">
              <a:alpha val="3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942145-768A-4563-9D18-F33B1B45EB5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4B8AD4-9198-4963-B4DC-CE2898D07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6106EC2-68E2-4861-8C8C-C4C5C1A9FAED}" type="slidenum"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313200"/>
            <a:ext cx="9071640" cy="112680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 dirty="0">
                <a:solidFill>
                  <a:srgbClr val="F6F9D4"/>
                </a:solidFill>
                <a:effectLst/>
                <a:uFillTx/>
                <a:latin typeface="Calibri"/>
                <a:ea typeface="Microsoft YaHei"/>
              </a:rPr>
              <a:t>MAKING YOUR HOME GREEN</a:t>
            </a:r>
            <a:br>
              <a:rPr sz="4400" dirty="0"/>
            </a:br>
            <a:r>
              <a:rPr lang="en-GB" sz="2800" b="0" u="none" strike="noStrike" dirty="0">
                <a:solidFill>
                  <a:srgbClr val="EEEEEE"/>
                </a:solidFill>
                <a:effectLst/>
                <a:uFillTx/>
                <a:latin typeface="Calibri"/>
              </a:rPr>
              <a:t>Keith Harrison</a:t>
            </a:r>
            <a:endParaRPr lang="en-GB" sz="2800" b="0" u="none" strike="noStrike" dirty="0">
              <a:solidFill>
                <a:srgbClr val="342A06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vEnergy">
            <a:hlinkClick r:id="" action="ppaction://media"/>
            <a:extLst>
              <a:ext uri="{FF2B5EF4-FFF2-40B4-BE49-F238E27FC236}">
                <a16:creationId xmlns:a16="http://schemas.microsoft.com/office/drawing/2014/main" id="{81CD98C7-5AFE-6B26-C19B-E64FF9315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963" y="0"/>
            <a:ext cx="2551112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17640" y="338760"/>
            <a:ext cx="10079640" cy="5010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0" y="231704"/>
            <a:ext cx="10079640" cy="5028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985" y="328415"/>
            <a:ext cx="10079640" cy="5013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0263-E926-1F99-4941-34CA0670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9" b="35530"/>
          <a:stretch/>
        </p:blipFill>
        <p:spPr>
          <a:xfrm>
            <a:off x="411228" y="0"/>
            <a:ext cx="4629084" cy="567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05318-B2B1-8E22-3904-5BD21473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4" b="30800"/>
          <a:stretch/>
        </p:blipFill>
        <p:spPr>
          <a:xfrm>
            <a:off x="5276831" y="0"/>
            <a:ext cx="4303774" cy="566392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663B0AF6-2F62-362C-55CE-CE81FA545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EA-D006-19DD-1B32-D9421F79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B33DD6A-632D-DBFA-B4A3-3ECA61811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FDF6B-A962-CFC2-475E-1C7D8A8E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03"/>
            <a:ext cx="10080625" cy="44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6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8276-F20D-C2D8-5F32-39CBFC05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76D9A-553A-CACA-91E3-2ABDDCFEA7BE}"/>
              </a:ext>
            </a:extLst>
          </p:cNvPr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Total Savings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£600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fferent sizes of piggybanks in pastel colours">
            <a:extLst>
              <a:ext uri="{FF2B5EF4-FFF2-40B4-BE49-F238E27FC236}">
                <a16:creationId xmlns:a16="http://schemas.microsoft.com/office/drawing/2014/main" id="{6244D319-D426-F802-5874-AC10B958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9" r="21331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CA65144-3510-CE16-45AD-0C23751D9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2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9B3D-6541-B0EB-CB8A-E938AF33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735550B2-4FC1-4D5B-BBAF-9FD153E39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34F57-F4B1-4C6B-6F12-9322558A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0"/>
            <a:ext cx="9186862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9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2228-D6FA-1185-B26C-A2220E2C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93909F-4293-F966-4029-F15DC0648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19611"/>
              </p:ext>
            </p:extLst>
          </p:nvPr>
        </p:nvGraphicFramePr>
        <p:xfrm>
          <a:off x="928118" y="796987"/>
          <a:ext cx="8224388" cy="1618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2194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12194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Hardware &amp; Installation Costs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£27,000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Preparation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3DEA9-50C2-9041-C4DA-7CD04A84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11039"/>
              </p:ext>
            </p:extLst>
          </p:nvPr>
        </p:nvGraphicFramePr>
        <p:xfrm>
          <a:off x="928118" y="3420050"/>
          <a:ext cx="8224388" cy="19163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7502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36886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Grant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Interest Free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2A6BFC-70F9-0EDD-0CEB-A8A3BC3B0687}"/>
              </a:ext>
            </a:extLst>
          </p:cNvPr>
          <p:cNvSpPr txBox="1"/>
          <p:nvPr/>
        </p:nvSpPr>
        <p:spPr>
          <a:xfrm>
            <a:off x="928118" y="2122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Costs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DA7A0-442D-E4C4-B6DB-429F3DF1B70B}"/>
              </a:ext>
            </a:extLst>
          </p:cNvPr>
          <p:cNvSpPr txBox="1"/>
          <p:nvPr/>
        </p:nvSpPr>
        <p:spPr>
          <a:xfrm>
            <a:off x="928118" y="283527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Paid By</a:t>
            </a:r>
          </a:p>
        </p:txBody>
      </p:sp>
    </p:spTree>
    <p:extLst>
      <p:ext uri="{BB962C8B-B14F-4D97-AF65-F5344CB8AC3E}">
        <p14:creationId xmlns:p14="http://schemas.microsoft.com/office/powerpoint/2010/main" val="8072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5B69-0BE7-81CD-064D-3589CBF4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BFC430-14FB-EC8C-FED5-4F1F9F796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835" y="27190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4C099-B207-D181-971A-214F4656E093}"/>
              </a:ext>
            </a:extLst>
          </p:cNvPr>
          <p:cNvSpPr txBox="1"/>
          <p:nvPr/>
        </p:nvSpPr>
        <p:spPr>
          <a:xfrm>
            <a:off x="732835" y="669956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Break Even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8D39D-4FDD-96C5-93A1-119FF4E6AB71}"/>
              </a:ext>
            </a:extLst>
          </p:cNvPr>
          <p:cNvSpPr txBox="1"/>
          <p:nvPr/>
        </p:nvSpPr>
        <p:spPr>
          <a:xfrm>
            <a:off x="732835" y="1439397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£20,000 / £600 = 33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299DB-9FD2-5D8A-4B3C-65CB2C78982C}"/>
              </a:ext>
            </a:extLst>
          </p:cNvPr>
          <p:cNvSpPr txBox="1"/>
          <p:nvPr/>
        </p:nvSpPr>
        <p:spPr>
          <a:xfrm>
            <a:off x="732835" y="4053476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£17,500 / £800 = 22 Years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D5A72-AD5C-1F5C-B811-1563CF958954}"/>
              </a:ext>
            </a:extLst>
          </p:cNvPr>
          <p:cNvSpPr txBox="1"/>
          <p:nvPr/>
        </p:nvSpPr>
        <p:spPr>
          <a:xfrm>
            <a:off x="732835" y="2753919"/>
            <a:ext cx="7198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Excluding New Boiler Costs </a:t>
            </a:r>
            <a:r>
              <a:rPr lang="en-GB" sz="4000">
                <a:latin typeface="+mj-lt"/>
              </a:rPr>
              <a:t>Plus Inflation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8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E15F-98A1-D716-4771-1734CD65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meline 1">
            <a:hlinkClick r:id="" action="ppaction://media"/>
            <a:extLst>
              <a:ext uri="{FF2B5EF4-FFF2-40B4-BE49-F238E27FC236}">
                <a16:creationId xmlns:a16="http://schemas.microsoft.com/office/drawing/2014/main" id="{CCDF2349-0264-71CE-6F2A-58DF6211D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31F87-5880-25A8-9471-3E07E1C0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AFA53-2791-2096-685B-A060373D0F6C}"/>
              </a:ext>
            </a:extLst>
          </p:cNvPr>
          <p:cNvSpPr txBox="1"/>
          <p:nvPr/>
        </p:nvSpPr>
        <p:spPr>
          <a:xfrm>
            <a:off x="4380311" y="529251"/>
            <a:ext cx="5168561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49117-30F9-428F-8B85-5C58EB1C63D7}"/>
              </a:ext>
            </a:extLst>
          </p:cNvPr>
          <p:cNvSpPr txBox="1"/>
          <p:nvPr/>
        </p:nvSpPr>
        <p:spPr>
          <a:xfrm>
            <a:off x="4380309" y="3833291"/>
            <a:ext cx="5168562" cy="130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Questions?</a:t>
            </a:r>
          </a:p>
        </p:txBody>
      </p:sp>
      <p:pic>
        <p:nvPicPr>
          <p:cNvPr id="21" name="Picture 20" descr="Sticky notes with question marks">
            <a:extLst>
              <a:ext uri="{FF2B5EF4-FFF2-40B4-BE49-F238E27FC236}">
                <a16:creationId xmlns:a16="http://schemas.microsoft.com/office/drawing/2014/main" id="{F8899597-13CC-CAFD-8CB5-DAA54C4B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57" r="26115"/>
          <a:stretch>
            <a:fillRect/>
          </a:stretch>
        </p:blipFill>
        <p:spPr>
          <a:xfrm>
            <a:off x="20" y="10"/>
            <a:ext cx="3850779" cy="567054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5478" y="3645810"/>
            <a:ext cx="3508696" cy="15122"/>
          </a:xfrm>
          <a:custGeom>
            <a:avLst/>
            <a:gdLst>
              <a:gd name="connsiteX0" fmla="*/ 0 w 3508696"/>
              <a:gd name="connsiteY0" fmla="*/ 0 h 15122"/>
              <a:gd name="connsiteX1" fmla="*/ 654957 w 3508696"/>
              <a:gd name="connsiteY1" fmla="*/ 0 h 15122"/>
              <a:gd name="connsiteX2" fmla="*/ 1274826 w 3508696"/>
              <a:gd name="connsiteY2" fmla="*/ 0 h 15122"/>
              <a:gd name="connsiteX3" fmla="*/ 1894696 w 3508696"/>
              <a:gd name="connsiteY3" fmla="*/ 0 h 15122"/>
              <a:gd name="connsiteX4" fmla="*/ 2374218 w 3508696"/>
              <a:gd name="connsiteY4" fmla="*/ 0 h 15122"/>
              <a:gd name="connsiteX5" fmla="*/ 2888826 w 3508696"/>
              <a:gd name="connsiteY5" fmla="*/ 0 h 15122"/>
              <a:gd name="connsiteX6" fmla="*/ 3508696 w 3508696"/>
              <a:gd name="connsiteY6" fmla="*/ 0 h 15122"/>
              <a:gd name="connsiteX7" fmla="*/ 3508696 w 3508696"/>
              <a:gd name="connsiteY7" fmla="*/ 15122 h 15122"/>
              <a:gd name="connsiteX8" fmla="*/ 2923913 w 3508696"/>
              <a:gd name="connsiteY8" fmla="*/ 15122 h 15122"/>
              <a:gd name="connsiteX9" fmla="*/ 2444392 w 3508696"/>
              <a:gd name="connsiteY9" fmla="*/ 15122 h 15122"/>
              <a:gd name="connsiteX10" fmla="*/ 1964870 w 3508696"/>
              <a:gd name="connsiteY10" fmla="*/ 15122 h 15122"/>
              <a:gd name="connsiteX11" fmla="*/ 1345000 w 3508696"/>
              <a:gd name="connsiteY11" fmla="*/ 15122 h 15122"/>
              <a:gd name="connsiteX12" fmla="*/ 830391 w 3508696"/>
              <a:gd name="connsiteY12" fmla="*/ 15122 h 15122"/>
              <a:gd name="connsiteX13" fmla="*/ 0 w 3508696"/>
              <a:gd name="connsiteY13" fmla="*/ 15122 h 15122"/>
              <a:gd name="connsiteX14" fmla="*/ 0 w 3508696"/>
              <a:gd name="connsiteY14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8696" h="15122" fill="none" extrusionOk="0">
                <a:moveTo>
                  <a:pt x="0" y="0"/>
                </a:moveTo>
                <a:cubicBezTo>
                  <a:pt x="242662" y="6655"/>
                  <a:pt x="398675" y="2258"/>
                  <a:pt x="654957" y="0"/>
                </a:cubicBezTo>
                <a:cubicBezTo>
                  <a:pt x="911239" y="-2258"/>
                  <a:pt x="1009704" y="25021"/>
                  <a:pt x="1274826" y="0"/>
                </a:cubicBezTo>
                <a:cubicBezTo>
                  <a:pt x="1539948" y="-25021"/>
                  <a:pt x="1703391" y="-25422"/>
                  <a:pt x="1894696" y="0"/>
                </a:cubicBezTo>
                <a:cubicBezTo>
                  <a:pt x="2086001" y="25422"/>
                  <a:pt x="2180682" y="18721"/>
                  <a:pt x="2374218" y="0"/>
                </a:cubicBezTo>
                <a:cubicBezTo>
                  <a:pt x="2567754" y="-18721"/>
                  <a:pt x="2774089" y="-18717"/>
                  <a:pt x="2888826" y="0"/>
                </a:cubicBezTo>
                <a:cubicBezTo>
                  <a:pt x="3003563" y="18717"/>
                  <a:pt x="3372013" y="10247"/>
                  <a:pt x="3508696" y="0"/>
                </a:cubicBezTo>
                <a:cubicBezTo>
                  <a:pt x="3508900" y="3467"/>
                  <a:pt x="3508573" y="8722"/>
                  <a:pt x="3508696" y="15122"/>
                </a:cubicBezTo>
                <a:cubicBezTo>
                  <a:pt x="3365533" y="2734"/>
                  <a:pt x="3202799" y="11736"/>
                  <a:pt x="2923913" y="15122"/>
                </a:cubicBezTo>
                <a:cubicBezTo>
                  <a:pt x="2645027" y="18508"/>
                  <a:pt x="2568362" y="3952"/>
                  <a:pt x="2444392" y="15122"/>
                </a:cubicBezTo>
                <a:cubicBezTo>
                  <a:pt x="2320422" y="26292"/>
                  <a:pt x="2163006" y="19255"/>
                  <a:pt x="1964870" y="15122"/>
                </a:cubicBezTo>
                <a:cubicBezTo>
                  <a:pt x="1766734" y="10989"/>
                  <a:pt x="1554566" y="8165"/>
                  <a:pt x="1345000" y="15122"/>
                </a:cubicBezTo>
                <a:cubicBezTo>
                  <a:pt x="1135434" y="22080"/>
                  <a:pt x="1048452" y="32721"/>
                  <a:pt x="830391" y="15122"/>
                </a:cubicBezTo>
                <a:cubicBezTo>
                  <a:pt x="612330" y="-2477"/>
                  <a:pt x="316679" y="-9352"/>
                  <a:pt x="0" y="15122"/>
                </a:cubicBezTo>
                <a:cubicBezTo>
                  <a:pt x="662" y="9599"/>
                  <a:pt x="-683" y="6277"/>
                  <a:pt x="0" y="0"/>
                </a:cubicBezTo>
                <a:close/>
              </a:path>
              <a:path w="3508696" h="15122" stroke="0" extrusionOk="0">
                <a:moveTo>
                  <a:pt x="0" y="0"/>
                </a:moveTo>
                <a:cubicBezTo>
                  <a:pt x="151037" y="-5447"/>
                  <a:pt x="360993" y="-4122"/>
                  <a:pt x="549696" y="0"/>
                </a:cubicBezTo>
                <a:cubicBezTo>
                  <a:pt x="738399" y="4122"/>
                  <a:pt x="828075" y="-43"/>
                  <a:pt x="1029217" y="0"/>
                </a:cubicBezTo>
                <a:cubicBezTo>
                  <a:pt x="1230359" y="43"/>
                  <a:pt x="1429797" y="23559"/>
                  <a:pt x="1684174" y="0"/>
                </a:cubicBezTo>
                <a:cubicBezTo>
                  <a:pt x="1938551" y="-23559"/>
                  <a:pt x="2102214" y="-1774"/>
                  <a:pt x="2233870" y="0"/>
                </a:cubicBezTo>
                <a:cubicBezTo>
                  <a:pt x="2365526" y="1774"/>
                  <a:pt x="2601704" y="-26"/>
                  <a:pt x="2783565" y="0"/>
                </a:cubicBezTo>
                <a:cubicBezTo>
                  <a:pt x="2965426" y="26"/>
                  <a:pt x="3240393" y="20061"/>
                  <a:pt x="3508696" y="0"/>
                </a:cubicBezTo>
                <a:cubicBezTo>
                  <a:pt x="3508853" y="5437"/>
                  <a:pt x="3509319" y="11456"/>
                  <a:pt x="3508696" y="15122"/>
                </a:cubicBezTo>
                <a:cubicBezTo>
                  <a:pt x="3348208" y="26653"/>
                  <a:pt x="3043334" y="5007"/>
                  <a:pt x="2923913" y="15122"/>
                </a:cubicBezTo>
                <a:cubicBezTo>
                  <a:pt x="2804492" y="25237"/>
                  <a:pt x="2622378" y="-3266"/>
                  <a:pt x="2444392" y="15122"/>
                </a:cubicBezTo>
                <a:cubicBezTo>
                  <a:pt x="2266406" y="33510"/>
                  <a:pt x="2040480" y="-13019"/>
                  <a:pt x="1859609" y="15122"/>
                </a:cubicBezTo>
                <a:cubicBezTo>
                  <a:pt x="1678738" y="43263"/>
                  <a:pt x="1561810" y="-3973"/>
                  <a:pt x="1274826" y="15122"/>
                </a:cubicBezTo>
                <a:cubicBezTo>
                  <a:pt x="987842" y="34217"/>
                  <a:pt x="965766" y="15392"/>
                  <a:pt x="725131" y="15122"/>
                </a:cubicBezTo>
                <a:cubicBezTo>
                  <a:pt x="484496" y="14852"/>
                  <a:pt x="171995" y="41234"/>
                  <a:pt x="0" y="15122"/>
                </a:cubicBezTo>
                <a:cubicBezTo>
                  <a:pt x="-164" y="10832"/>
                  <a:pt x="433" y="442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29160" y="357120"/>
            <a:ext cx="10079640" cy="500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Heat Pump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45" r="1" b="15029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142873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1461848" y="189018"/>
            <a:ext cx="7156928" cy="5052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Water Tank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86" r="-2" b="8987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Solar Panels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18" r="-2" b="21855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Battery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1" r="-2" b="24142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1"/>
            <a:ext cx="10078104" cy="567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6262" y="3926550"/>
            <a:ext cx="7279716" cy="830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3000" b="0" u="none" strike="noStrike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lt"/>
                <a:ea typeface="+mj-ea"/>
                <a:cs typeface="+mj-cs"/>
              </a:rPr>
              <a:t>Installation</a:t>
            </a:r>
          </a:p>
        </p:txBody>
      </p:sp>
      <p:pic>
        <p:nvPicPr>
          <p:cNvPr id="21" name="Picture 2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" b="1760"/>
          <a:stretch>
            <a:fillRect/>
          </a:stretch>
        </p:blipFill>
        <p:spPr>
          <a:xfrm>
            <a:off x="3339207" y="10"/>
            <a:ext cx="3373067" cy="4234911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  <a:noFill/>
        </p:spPr>
      </p:pic>
      <p:pic>
        <p:nvPicPr>
          <p:cNvPr id="22" name="Picture 2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85"/>
          <a:stretch>
            <a:fillRect/>
          </a:stretch>
        </p:blipFill>
        <p:spPr>
          <a:xfrm>
            <a:off x="20" y="10"/>
            <a:ext cx="3343901" cy="3891660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  <a:noFill/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5515"/>
          <a:stretch>
            <a:fillRect/>
          </a:stretch>
        </p:blipFill>
        <p:spPr>
          <a:xfrm>
            <a:off x="6712274" y="306678"/>
            <a:ext cx="3368351" cy="4215171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83</Words>
  <Application>Microsoft Office PowerPoint</Application>
  <PresentationFormat>Custom</PresentationFormat>
  <Paragraphs>33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Times-Roman</vt:lpstr>
      <vt:lpstr>Wingdings</vt:lpstr>
      <vt:lpstr>Office</vt:lpstr>
      <vt:lpstr>MAKING YOUR HOME GREEN Keith Harrison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Keith Harrison</dc:creator>
  <dc:description/>
  <cp:lastModifiedBy>Keith Harrison</cp:lastModifiedBy>
  <cp:revision>16</cp:revision>
  <dcterms:created xsi:type="dcterms:W3CDTF">2025-05-22T15:14:38Z</dcterms:created>
  <dcterms:modified xsi:type="dcterms:W3CDTF">2025-05-24T20:34:57Z</dcterms:modified>
  <dc:language>en-GB</dc:language>
</cp:coreProperties>
</file>